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35"/>
  </p:notesMasterIdLst>
  <p:sldIdLst>
    <p:sldId id="256" r:id="rId2"/>
    <p:sldId id="258" r:id="rId3"/>
    <p:sldId id="270" r:id="rId4"/>
    <p:sldId id="292" r:id="rId5"/>
    <p:sldId id="309" r:id="rId6"/>
    <p:sldId id="294" r:id="rId7"/>
    <p:sldId id="313" r:id="rId8"/>
    <p:sldId id="316" r:id="rId9"/>
    <p:sldId id="324" r:id="rId10"/>
    <p:sldId id="325" r:id="rId11"/>
    <p:sldId id="326" r:id="rId12"/>
    <p:sldId id="331" r:id="rId13"/>
    <p:sldId id="330" r:id="rId14"/>
    <p:sldId id="329" r:id="rId15"/>
    <p:sldId id="328" r:id="rId16"/>
    <p:sldId id="332" r:id="rId17"/>
    <p:sldId id="333" r:id="rId18"/>
    <p:sldId id="334" r:id="rId19"/>
    <p:sldId id="335" r:id="rId20"/>
    <p:sldId id="336" r:id="rId21"/>
    <p:sldId id="338" r:id="rId22"/>
    <p:sldId id="317" r:id="rId23"/>
    <p:sldId id="314" r:id="rId24"/>
    <p:sldId id="343" r:id="rId25"/>
    <p:sldId id="344" r:id="rId26"/>
    <p:sldId id="345" r:id="rId27"/>
    <p:sldId id="346" r:id="rId28"/>
    <p:sldId id="347" r:id="rId29"/>
    <p:sldId id="348" r:id="rId30"/>
    <p:sldId id="351" r:id="rId31"/>
    <p:sldId id="349" r:id="rId32"/>
    <p:sldId id="350" r:id="rId33"/>
    <p:sldId id="306" r:id="rId34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7D6"/>
    <a:srgbClr val="5DAD3E"/>
    <a:srgbClr val="1F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34925-F6E1-4B4D-AA66-BE47C3C3E5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44029C-395F-4A30-BBF5-06502D965354}">
      <dgm:prSet phldrT="[Text]"/>
      <dgm:spPr/>
      <dgm:t>
        <a:bodyPr/>
        <a:lstStyle/>
        <a:p>
          <a:r>
            <a:rPr lang="en-US" dirty="0" smtClean="0"/>
            <a:t>Pick top three planners (per </a:t>
          </a:r>
          <a:r>
            <a:rPr lang="en-US" dirty="0" err="1" smtClean="0"/>
            <a:t>proj</a:t>
          </a:r>
          <a:r>
            <a:rPr lang="en-US" dirty="0" smtClean="0"/>
            <a:t>)</a:t>
          </a:r>
          <a:endParaRPr lang="en-US" dirty="0"/>
        </a:p>
      </dgm:t>
    </dgm:pt>
    <dgm:pt modelId="{C0DD88D5-37FC-41E5-9B69-ACF72311906E}" type="parTrans" cxnId="{AC3CA073-7328-408C-BF25-8888CD510EA0}">
      <dgm:prSet/>
      <dgm:spPr/>
      <dgm:t>
        <a:bodyPr/>
        <a:lstStyle/>
        <a:p>
          <a:endParaRPr lang="en-US"/>
        </a:p>
      </dgm:t>
    </dgm:pt>
    <dgm:pt modelId="{7F58B41E-2ED8-4A73-AE8D-9F3B958BBD6B}" type="sibTrans" cxnId="{AC3CA073-7328-408C-BF25-8888CD510EA0}">
      <dgm:prSet/>
      <dgm:spPr/>
      <dgm:t>
        <a:bodyPr/>
        <a:lstStyle/>
        <a:p>
          <a:endParaRPr lang="en-US"/>
        </a:p>
      </dgm:t>
    </dgm:pt>
    <dgm:pt modelId="{8709E866-8CDC-42EA-94A6-306EA01845A9}">
      <dgm:prSet phldrT="[Text]"/>
      <dgm:spPr/>
      <dgm:t>
        <a:bodyPr/>
        <a:lstStyle/>
        <a:p>
          <a:r>
            <a:rPr lang="en-US" dirty="0" smtClean="0"/>
            <a:t>Fill out planners application (1 app per </a:t>
          </a:r>
          <a:r>
            <a:rPr lang="en-US" dirty="0" err="1" smtClean="0"/>
            <a:t>proj</a:t>
          </a:r>
          <a:r>
            <a:rPr lang="en-US" dirty="0" smtClean="0"/>
            <a:t>)</a:t>
          </a:r>
          <a:endParaRPr lang="en-US" dirty="0"/>
        </a:p>
      </dgm:t>
    </dgm:pt>
    <dgm:pt modelId="{679347CB-9EF4-4FE5-A2E5-4F30BFE0CB20}" type="parTrans" cxnId="{B758AFAE-C162-4B90-9F3C-BB1BC9BAE1BA}">
      <dgm:prSet/>
      <dgm:spPr/>
      <dgm:t>
        <a:bodyPr/>
        <a:lstStyle/>
        <a:p>
          <a:endParaRPr lang="en-US"/>
        </a:p>
      </dgm:t>
    </dgm:pt>
    <dgm:pt modelId="{0B79D685-708C-4FD6-A129-CE5EF13E8EB6}" type="sibTrans" cxnId="{B758AFAE-C162-4B90-9F3C-BB1BC9BAE1BA}">
      <dgm:prSet/>
      <dgm:spPr/>
      <dgm:t>
        <a:bodyPr/>
        <a:lstStyle/>
        <a:p>
          <a:endParaRPr lang="en-US"/>
        </a:p>
      </dgm:t>
    </dgm:pt>
    <dgm:pt modelId="{3588D521-47D7-4DB9-8898-7AC9DD811BE5}">
      <dgm:prSet phldrT="[Text]"/>
      <dgm:spPr/>
      <dgm:t>
        <a:bodyPr/>
        <a:lstStyle/>
        <a:p>
          <a:r>
            <a:rPr lang="en-US" dirty="0" smtClean="0"/>
            <a:t>Notify County of assigned planner</a:t>
          </a:r>
          <a:endParaRPr lang="en-US" dirty="0"/>
        </a:p>
      </dgm:t>
    </dgm:pt>
    <dgm:pt modelId="{E53632FD-E8C3-4E00-A03D-F75746F3731E}" type="parTrans" cxnId="{1EF05805-CC05-4243-A387-D80D8DFD8369}">
      <dgm:prSet/>
      <dgm:spPr/>
      <dgm:t>
        <a:bodyPr/>
        <a:lstStyle/>
        <a:p>
          <a:endParaRPr lang="en-US"/>
        </a:p>
      </dgm:t>
    </dgm:pt>
    <dgm:pt modelId="{EB93D499-F210-4A1D-82BD-40FEE45AE119}" type="sibTrans" cxnId="{1EF05805-CC05-4243-A387-D80D8DFD8369}">
      <dgm:prSet/>
      <dgm:spPr/>
      <dgm:t>
        <a:bodyPr/>
        <a:lstStyle/>
        <a:p>
          <a:endParaRPr lang="en-US"/>
        </a:p>
      </dgm:t>
    </dgm:pt>
    <dgm:pt modelId="{34BDEE13-3F97-43BC-B8EF-BD22F6FFFDE4}">
      <dgm:prSet phldrT="[Text]"/>
      <dgm:spPr/>
      <dgm:t>
        <a:bodyPr/>
        <a:lstStyle/>
        <a:p>
          <a:r>
            <a:rPr lang="en-US" dirty="0" smtClean="0"/>
            <a:t>Continue to upload planning documents </a:t>
          </a:r>
          <a:endParaRPr lang="en-US" dirty="0"/>
        </a:p>
      </dgm:t>
    </dgm:pt>
    <dgm:pt modelId="{B65F7D6E-AB27-4A40-9A50-A98DC02E0F43}" type="parTrans" cxnId="{99CB745E-017E-4CC9-BE50-DBFDA6172DC0}">
      <dgm:prSet/>
      <dgm:spPr/>
      <dgm:t>
        <a:bodyPr/>
        <a:lstStyle/>
        <a:p>
          <a:endParaRPr lang="en-US"/>
        </a:p>
      </dgm:t>
    </dgm:pt>
    <dgm:pt modelId="{57C155BB-ADA8-4F3A-9D3E-EC6E6053CC1A}" type="sibTrans" cxnId="{99CB745E-017E-4CC9-BE50-DBFDA6172DC0}">
      <dgm:prSet/>
      <dgm:spPr/>
      <dgm:t>
        <a:bodyPr/>
        <a:lstStyle/>
        <a:p>
          <a:endParaRPr lang="en-US"/>
        </a:p>
      </dgm:t>
    </dgm:pt>
    <dgm:pt modelId="{8953C183-592B-4662-8D01-848ECCDA3535}" type="pres">
      <dgm:prSet presAssocID="{82634925-F6E1-4B4D-AA66-BE47C3C3E5E5}" presName="Name0" presStyleCnt="0">
        <dgm:presLayoutVars>
          <dgm:dir/>
          <dgm:resizeHandles val="exact"/>
        </dgm:presLayoutVars>
      </dgm:prSet>
      <dgm:spPr/>
    </dgm:pt>
    <dgm:pt modelId="{ADC677C8-E21B-4368-BC7B-E6798D58762A}" type="pres">
      <dgm:prSet presAssocID="{5644029C-395F-4A30-BBF5-06502D9653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12814-B6F6-4D1B-A2B6-3084A0741154}" type="pres">
      <dgm:prSet presAssocID="{7F58B41E-2ED8-4A73-AE8D-9F3B958BBD6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DF8B709-449C-4152-8571-E7FE80C8CAF8}" type="pres">
      <dgm:prSet presAssocID="{7F58B41E-2ED8-4A73-AE8D-9F3B958BBD6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600BF36-3D09-4547-8305-F18BC83F453D}" type="pres">
      <dgm:prSet presAssocID="{8709E866-8CDC-42EA-94A6-306EA01845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C7BE3-3D0B-4D26-A4D5-8070EA186B86}" type="pres">
      <dgm:prSet presAssocID="{0B79D685-708C-4FD6-A129-CE5EF13E8EB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888D9AE-CAA2-416A-B6F2-44DCD370FDC1}" type="pres">
      <dgm:prSet presAssocID="{0B79D685-708C-4FD6-A129-CE5EF13E8EB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45A571B-4DB7-40A2-8060-5D8F44D5A723}" type="pres">
      <dgm:prSet presAssocID="{3588D521-47D7-4DB9-8898-7AC9DD811B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C2A88-C2AF-43AD-927C-D2741F8FA4F5}" type="pres">
      <dgm:prSet presAssocID="{EB93D499-F210-4A1D-82BD-40FEE45AE11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6A5884-E301-49CE-AE12-E0BD46A38127}" type="pres">
      <dgm:prSet presAssocID="{EB93D499-F210-4A1D-82BD-40FEE45AE11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9113ABE-8283-471C-96AC-9E36C1A1F251}" type="pres">
      <dgm:prSet presAssocID="{34BDEE13-3F97-43BC-B8EF-BD22F6FFFD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58AFAE-C162-4B90-9F3C-BB1BC9BAE1BA}" srcId="{82634925-F6E1-4B4D-AA66-BE47C3C3E5E5}" destId="{8709E866-8CDC-42EA-94A6-306EA01845A9}" srcOrd="1" destOrd="0" parTransId="{679347CB-9EF4-4FE5-A2E5-4F30BFE0CB20}" sibTransId="{0B79D685-708C-4FD6-A129-CE5EF13E8EB6}"/>
    <dgm:cxn modelId="{31ABA04B-53EC-4656-9FC1-BF36F8D14FAD}" type="presOf" srcId="{34BDEE13-3F97-43BC-B8EF-BD22F6FFFDE4}" destId="{39113ABE-8283-471C-96AC-9E36C1A1F251}" srcOrd="0" destOrd="0" presId="urn:microsoft.com/office/officeart/2005/8/layout/process1"/>
    <dgm:cxn modelId="{622CFC83-2038-4B5E-9297-C905C29E93AD}" type="presOf" srcId="{5644029C-395F-4A30-BBF5-06502D965354}" destId="{ADC677C8-E21B-4368-BC7B-E6798D58762A}" srcOrd="0" destOrd="0" presId="urn:microsoft.com/office/officeart/2005/8/layout/process1"/>
    <dgm:cxn modelId="{0DB0081B-F121-4DEE-8D51-EEC11CAC8C54}" type="presOf" srcId="{0B79D685-708C-4FD6-A129-CE5EF13E8EB6}" destId="{A0DC7BE3-3D0B-4D26-A4D5-8070EA186B86}" srcOrd="0" destOrd="0" presId="urn:microsoft.com/office/officeart/2005/8/layout/process1"/>
    <dgm:cxn modelId="{99CB745E-017E-4CC9-BE50-DBFDA6172DC0}" srcId="{82634925-F6E1-4B4D-AA66-BE47C3C3E5E5}" destId="{34BDEE13-3F97-43BC-B8EF-BD22F6FFFDE4}" srcOrd="3" destOrd="0" parTransId="{B65F7D6E-AB27-4A40-9A50-A98DC02E0F43}" sibTransId="{57C155BB-ADA8-4F3A-9D3E-EC6E6053CC1A}"/>
    <dgm:cxn modelId="{19631AD3-B88C-4BB6-A6FA-FDA9332E8609}" type="presOf" srcId="{7F58B41E-2ED8-4A73-AE8D-9F3B958BBD6B}" destId="{EDF8B709-449C-4152-8571-E7FE80C8CAF8}" srcOrd="1" destOrd="0" presId="urn:microsoft.com/office/officeart/2005/8/layout/process1"/>
    <dgm:cxn modelId="{F4E4F481-CA7B-4590-9433-F20A6E4B52C0}" type="presOf" srcId="{0B79D685-708C-4FD6-A129-CE5EF13E8EB6}" destId="{2888D9AE-CAA2-416A-B6F2-44DCD370FDC1}" srcOrd="1" destOrd="0" presId="urn:microsoft.com/office/officeart/2005/8/layout/process1"/>
    <dgm:cxn modelId="{AEF25869-1E45-4C7A-967D-645660151079}" type="presOf" srcId="{8709E866-8CDC-42EA-94A6-306EA01845A9}" destId="{D600BF36-3D09-4547-8305-F18BC83F453D}" srcOrd="0" destOrd="0" presId="urn:microsoft.com/office/officeart/2005/8/layout/process1"/>
    <dgm:cxn modelId="{5002532D-A30A-48B3-85BF-143ED7D329BC}" type="presOf" srcId="{82634925-F6E1-4B4D-AA66-BE47C3C3E5E5}" destId="{8953C183-592B-4662-8D01-848ECCDA3535}" srcOrd="0" destOrd="0" presId="urn:microsoft.com/office/officeart/2005/8/layout/process1"/>
    <dgm:cxn modelId="{270F77AD-D493-4A50-91F2-F62EE6717F2B}" type="presOf" srcId="{3588D521-47D7-4DB9-8898-7AC9DD811BE5}" destId="{045A571B-4DB7-40A2-8060-5D8F44D5A723}" srcOrd="0" destOrd="0" presId="urn:microsoft.com/office/officeart/2005/8/layout/process1"/>
    <dgm:cxn modelId="{0548AC50-BA76-4372-8934-57E97ECE591F}" type="presOf" srcId="{EB93D499-F210-4A1D-82BD-40FEE45AE119}" destId="{056A5884-E301-49CE-AE12-E0BD46A38127}" srcOrd="1" destOrd="0" presId="urn:microsoft.com/office/officeart/2005/8/layout/process1"/>
    <dgm:cxn modelId="{5AA0673D-18DF-4684-80B5-AD0469819CFF}" type="presOf" srcId="{7F58B41E-2ED8-4A73-AE8D-9F3B958BBD6B}" destId="{65612814-B6F6-4D1B-A2B6-3084A0741154}" srcOrd="0" destOrd="0" presId="urn:microsoft.com/office/officeart/2005/8/layout/process1"/>
    <dgm:cxn modelId="{1EF05805-CC05-4243-A387-D80D8DFD8369}" srcId="{82634925-F6E1-4B4D-AA66-BE47C3C3E5E5}" destId="{3588D521-47D7-4DB9-8898-7AC9DD811BE5}" srcOrd="2" destOrd="0" parTransId="{E53632FD-E8C3-4E00-A03D-F75746F3731E}" sibTransId="{EB93D499-F210-4A1D-82BD-40FEE45AE119}"/>
    <dgm:cxn modelId="{AC3CA073-7328-408C-BF25-8888CD510EA0}" srcId="{82634925-F6E1-4B4D-AA66-BE47C3C3E5E5}" destId="{5644029C-395F-4A30-BBF5-06502D965354}" srcOrd="0" destOrd="0" parTransId="{C0DD88D5-37FC-41E5-9B69-ACF72311906E}" sibTransId="{7F58B41E-2ED8-4A73-AE8D-9F3B958BBD6B}"/>
    <dgm:cxn modelId="{F3128C00-A653-4C15-8C81-4B0E5D3BF038}" type="presOf" srcId="{EB93D499-F210-4A1D-82BD-40FEE45AE119}" destId="{C65C2A88-C2AF-43AD-927C-D2741F8FA4F5}" srcOrd="0" destOrd="0" presId="urn:microsoft.com/office/officeart/2005/8/layout/process1"/>
    <dgm:cxn modelId="{D506255F-1867-4886-9191-AA0A7F8E6B27}" type="presParOf" srcId="{8953C183-592B-4662-8D01-848ECCDA3535}" destId="{ADC677C8-E21B-4368-BC7B-E6798D58762A}" srcOrd="0" destOrd="0" presId="urn:microsoft.com/office/officeart/2005/8/layout/process1"/>
    <dgm:cxn modelId="{E080A695-B358-471E-833A-4603B5979F16}" type="presParOf" srcId="{8953C183-592B-4662-8D01-848ECCDA3535}" destId="{65612814-B6F6-4D1B-A2B6-3084A0741154}" srcOrd="1" destOrd="0" presId="urn:microsoft.com/office/officeart/2005/8/layout/process1"/>
    <dgm:cxn modelId="{1B072FF8-4DA4-4906-A249-944F6AF3C832}" type="presParOf" srcId="{65612814-B6F6-4D1B-A2B6-3084A0741154}" destId="{EDF8B709-449C-4152-8571-E7FE80C8CAF8}" srcOrd="0" destOrd="0" presId="urn:microsoft.com/office/officeart/2005/8/layout/process1"/>
    <dgm:cxn modelId="{7FCCFDFD-9EF0-4297-9235-2BC73D8D993B}" type="presParOf" srcId="{8953C183-592B-4662-8D01-848ECCDA3535}" destId="{D600BF36-3D09-4547-8305-F18BC83F453D}" srcOrd="2" destOrd="0" presId="urn:microsoft.com/office/officeart/2005/8/layout/process1"/>
    <dgm:cxn modelId="{0F4B0354-AB01-4778-8686-42EC1693E5B3}" type="presParOf" srcId="{8953C183-592B-4662-8D01-848ECCDA3535}" destId="{A0DC7BE3-3D0B-4D26-A4D5-8070EA186B86}" srcOrd="3" destOrd="0" presId="urn:microsoft.com/office/officeart/2005/8/layout/process1"/>
    <dgm:cxn modelId="{FA7652DA-CA06-40DB-B418-4E53B36ABAD1}" type="presParOf" srcId="{A0DC7BE3-3D0B-4D26-A4D5-8070EA186B86}" destId="{2888D9AE-CAA2-416A-B6F2-44DCD370FDC1}" srcOrd="0" destOrd="0" presId="urn:microsoft.com/office/officeart/2005/8/layout/process1"/>
    <dgm:cxn modelId="{BA376005-DEEB-4A71-A9C0-E6570BAB8CCC}" type="presParOf" srcId="{8953C183-592B-4662-8D01-848ECCDA3535}" destId="{045A571B-4DB7-40A2-8060-5D8F44D5A723}" srcOrd="4" destOrd="0" presId="urn:microsoft.com/office/officeart/2005/8/layout/process1"/>
    <dgm:cxn modelId="{378F1CEE-E1B7-4AD0-9D3C-D7C8E45A8758}" type="presParOf" srcId="{8953C183-592B-4662-8D01-848ECCDA3535}" destId="{C65C2A88-C2AF-43AD-927C-D2741F8FA4F5}" srcOrd="5" destOrd="0" presId="urn:microsoft.com/office/officeart/2005/8/layout/process1"/>
    <dgm:cxn modelId="{A2240DD9-4278-47FA-94EE-C2360486418A}" type="presParOf" srcId="{C65C2A88-C2AF-43AD-927C-D2741F8FA4F5}" destId="{056A5884-E301-49CE-AE12-E0BD46A38127}" srcOrd="0" destOrd="0" presId="urn:microsoft.com/office/officeart/2005/8/layout/process1"/>
    <dgm:cxn modelId="{6BB912CC-AE68-46E6-96BB-FAFC954830DC}" type="presParOf" srcId="{8953C183-592B-4662-8D01-848ECCDA3535}" destId="{39113ABE-8283-471C-96AC-9E36C1A1F25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77C8-E21B-4368-BC7B-E6798D58762A}">
      <dsp:nvSpPr>
        <dsp:cNvPr id="0" name=""/>
        <dsp:cNvSpPr/>
      </dsp:nvSpPr>
      <dsp:spPr>
        <a:xfrm>
          <a:off x="2946" y="605806"/>
          <a:ext cx="1288405" cy="148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Pick top three planners (per </a:t>
          </a:r>
          <a:r>
            <a:rPr lang="en-US" sz="1800" kern="1200" dirty="0" err="1" smtClean="0"/>
            <a:t>proj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0682" y="643542"/>
        <a:ext cx="1212933" cy="1405313"/>
      </dsp:txXfrm>
    </dsp:sp>
    <dsp:sp modelId="{65612814-B6F6-4D1B-A2B6-3084A0741154}">
      <dsp:nvSpPr>
        <dsp:cNvPr id="0" name=""/>
        <dsp:cNvSpPr/>
      </dsp:nvSpPr>
      <dsp:spPr>
        <a:xfrm>
          <a:off x="1420192" y="1186437"/>
          <a:ext cx="273141" cy="319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20192" y="1250342"/>
        <a:ext cx="191199" cy="191714"/>
      </dsp:txXfrm>
    </dsp:sp>
    <dsp:sp modelId="{D600BF36-3D09-4547-8305-F18BC83F453D}">
      <dsp:nvSpPr>
        <dsp:cNvPr id="0" name=""/>
        <dsp:cNvSpPr/>
      </dsp:nvSpPr>
      <dsp:spPr>
        <a:xfrm>
          <a:off x="1806713" y="605806"/>
          <a:ext cx="1288405" cy="148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Fill out planners application (1 app per </a:t>
          </a:r>
          <a:r>
            <a:rPr lang="en-US" sz="1800" kern="1200" dirty="0" err="1" smtClean="0"/>
            <a:t>proj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1844449" y="643542"/>
        <a:ext cx="1212933" cy="1405313"/>
      </dsp:txXfrm>
    </dsp:sp>
    <dsp:sp modelId="{A0DC7BE3-3D0B-4D26-A4D5-8070EA186B86}">
      <dsp:nvSpPr>
        <dsp:cNvPr id="0" name=""/>
        <dsp:cNvSpPr/>
      </dsp:nvSpPr>
      <dsp:spPr>
        <a:xfrm>
          <a:off x="3223959" y="1186437"/>
          <a:ext cx="273141" cy="319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23959" y="1250342"/>
        <a:ext cx="191199" cy="191714"/>
      </dsp:txXfrm>
    </dsp:sp>
    <dsp:sp modelId="{045A571B-4DB7-40A2-8060-5D8F44D5A723}">
      <dsp:nvSpPr>
        <dsp:cNvPr id="0" name=""/>
        <dsp:cNvSpPr/>
      </dsp:nvSpPr>
      <dsp:spPr>
        <a:xfrm>
          <a:off x="3610481" y="605806"/>
          <a:ext cx="1288405" cy="148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Notify County of assigned planner</a:t>
          </a:r>
          <a:endParaRPr lang="en-US" sz="1800" kern="1200" dirty="0"/>
        </a:p>
      </dsp:txBody>
      <dsp:txXfrm>
        <a:off x="3648217" y="643542"/>
        <a:ext cx="1212933" cy="1405313"/>
      </dsp:txXfrm>
    </dsp:sp>
    <dsp:sp modelId="{C65C2A88-C2AF-43AD-927C-D2741F8FA4F5}">
      <dsp:nvSpPr>
        <dsp:cNvPr id="0" name=""/>
        <dsp:cNvSpPr/>
      </dsp:nvSpPr>
      <dsp:spPr>
        <a:xfrm>
          <a:off x="5027726" y="1186437"/>
          <a:ext cx="273141" cy="319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27726" y="1250342"/>
        <a:ext cx="191199" cy="191714"/>
      </dsp:txXfrm>
    </dsp:sp>
    <dsp:sp modelId="{39113ABE-8283-471C-96AC-9E36C1A1F251}">
      <dsp:nvSpPr>
        <dsp:cNvPr id="0" name=""/>
        <dsp:cNvSpPr/>
      </dsp:nvSpPr>
      <dsp:spPr>
        <a:xfrm>
          <a:off x="5414248" y="605806"/>
          <a:ext cx="1288405" cy="148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Continue to upload planning documents </a:t>
          </a:r>
          <a:endParaRPr lang="en-US" sz="1800" kern="1200" dirty="0"/>
        </a:p>
      </dsp:txBody>
      <dsp:txXfrm>
        <a:off x="5451984" y="643542"/>
        <a:ext cx="1212933" cy="1405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B256-6B24-459F-A2D5-E49028C1D21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DBF-4B37-42F4-98BE-0EAAAB11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baseline="0" dirty="0" smtClean="0"/>
              <a:t> will walk you through the Development scoring rubric briefly so that we all know why collaboration will still be vital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that planning activities are meant to ready projects for scoring at the development phase portion of the program – a project that won’t be eligible for development won’t be eligible for procured-planners or TA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SECTION 1 - The Three Buckets: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Community Development Infrastructure: </a:t>
            </a:r>
            <a:r>
              <a:rPr lang="en-US" b="0" baseline="0" dirty="0" smtClean="0"/>
              <a:t>main street and downtown improvements (such as lighting, sidewalks, artworks, etc.) historic preservation &amp; renovation – activate your downtown!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Healthcare: </a:t>
            </a:r>
            <a:r>
              <a:rPr lang="en-US" b="0" baseline="0" dirty="0" smtClean="0"/>
              <a:t>school-based health clinics; telemedicine; farmers markets; substance use disorder treatment,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Workforce: </a:t>
            </a:r>
            <a:r>
              <a:rPr lang="en-US" b="0" baseline="0" dirty="0" smtClean="0"/>
              <a:t>training &amp; upskilling; remote-work / collaboration facilities; fire &amp; safety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NOTE that Community Development Infrastructure in full is worth half of the 10 total points allotted in this section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DBF-4B37-42F4-98BE-0EAAAB11AF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DBF-4B37-42F4-98BE-0EAAAB11AF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DBF-4B37-42F4-98BE-0EAAAB11AF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DBF-4B37-42F4-98BE-0EAAAB11AF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DBF-4B37-42F4-98BE-0EAAAB11AF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AEF5-8102-4D88-863A-4E41F7A0AA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6181-CA75-416F-8562-3D6B7E31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clermontcountyohio.gov/apps/LMIPercentag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policy-issues/coronavirus/assistance-for-state-local-and-tribal-governments/state-and-local-fiscal-recovery-funds/recipient-compliance-and-reporting-responsibilities" TargetMode="External"/><Relationship Id="rId7" Type="http://schemas.openxmlformats.org/officeDocument/2006/relationships/hyperlink" Target="https://home.treasury.gov/system/files/136/SLFRF-Final-Rule-FAQ.pdf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.treasury.gov/system/files/136/SLFRF-Final-Rule-Overview.pdf" TargetMode="External"/><Relationship Id="rId5" Type="http://schemas.openxmlformats.org/officeDocument/2006/relationships/hyperlink" Target="https://www.youtube.com/watch?v=iAkuooY_7Zs" TargetMode="External"/><Relationship Id="rId4" Type="http://schemas.openxmlformats.org/officeDocument/2006/relationships/hyperlink" Target="https://www.youtube.com/watch?v=rwcwxguVR0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evelopment.ohio.gov/static/community/GOA/02282023-Planners-List-OVRDC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forms.office.com/Pages/ResponsePage.aspx?id=xPz4UNiUB0-E6zbtV8fIopv8b4utG-5DstDsPTc9SyhUQlBVWkxJMDdBMTVINEtVWFdWT0dZMFMyRC4u&amp;wdLOR=c9FA97900-6286-DA49-9821-87525F752BFC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xPz4UNiUB0-E6zbtV8fIopv8b4utG-5DstDsPTc9SyhUQlBVWkxJMDdBMTVINEtVWFdWT0dZMFMyRC4u&amp;wdLOR=c9FA97900-6286-DA49-9821-87525F752BF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policy-issues/coronavirus/assistance-for-state-local-and-tribal-governments/state-and-local-fiscal-recovery-funds/recipient-compliance-and-reporting-responsibiliti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iAkuooY_7Zs" TargetMode="External"/><Relationship Id="rId4" Type="http://schemas.openxmlformats.org/officeDocument/2006/relationships/hyperlink" Target="https://www.youtube.com/watch?v=rwcwxguVR0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LFRP-Quick-Reference-Guide-FINAL-508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4553" y="2879587"/>
            <a:ext cx="9659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Appalachian Community Grant Program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Clermont County </a:t>
            </a:r>
          </a:p>
          <a:p>
            <a:pPr algn="ctr"/>
            <a:r>
              <a:rPr lang="en-US" sz="3600" dirty="0" smtClean="0"/>
              <a:t>Community Stakeholder Update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3-17-2023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3" y="195338"/>
            <a:ext cx="6627540" cy="26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Public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4829D-C63A-4D79-B20B-20EF95C198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607" y="1705486"/>
            <a:ext cx="8970278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 and programs to contain and mitigate the spread of COVID-19, including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312C05-1011-4DBA-B806-520CCACF0122}"/>
              </a:ext>
            </a:extLst>
          </p:cNvPr>
          <p:cNvSpPr txBox="1">
            <a:spLocks/>
          </p:cNvSpPr>
          <p:nvPr/>
        </p:nvSpPr>
        <p:spPr>
          <a:xfrm>
            <a:off x="154236" y="2842352"/>
            <a:ext cx="9595692" cy="44177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Vaccination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Medical expenses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Testing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Contact Tracing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Isolation or quarantine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PPE Purchases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Support for vulnerable populations to access medical or public health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Public health surveillance (e.g., monitoring for variants)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Enforcement of public health orders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Public communication efforts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Enhancement of healthcare capacity, including alternative care facilities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Support for prevention, mitigation, or other services in congregate living facilities and schools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Enhancement of public health data systems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Capital investments in public facilities to meet pandemic operational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Ventilation improvements in key settings like healthcare facilities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5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Public Health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4772851" cy="4483865"/>
          </a:xfrm>
        </p:spPr>
        <p:txBody>
          <a:bodyPr>
            <a:normAutofit/>
          </a:bodyPr>
          <a:lstStyle/>
          <a:p>
            <a:r>
              <a:rPr lang="en-US" sz="2000" dirty="0"/>
              <a:t>Services to address behavioral healthcare needs exacerbated by the pandemic, including: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312C05-1011-4DBA-B806-520CCACF0122}"/>
              </a:ext>
            </a:extLst>
          </p:cNvPr>
          <p:cNvSpPr txBox="1">
            <a:spLocks/>
          </p:cNvSpPr>
          <p:nvPr/>
        </p:nvSpPr>
        <p:spPr>
          <a:xfrm>
            <a:off x="256349" y="2944450"/>
            <a:ext cx="5386917" cy="3951288"/>
          </a:xfrm>
          <a:prstGeom prst="rect">
            <a:avLst/>
          </a:prstGeom>
        </p:spPr>
        <p:txBody>
          <a:bodyPr numCol="1"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Mental health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Substance misuse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Other behavioral health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Hotlines or </a:t>
            </a:r>
            <a:r>
              <a:rPr lang="en-US" sz="2000" b="1" u="sng" dirty="0" err="1" smtClean="0"/>
              <a:t>warmlines</a:t>
            </a:r>
            <a:endParaRPr lang="en-US" sz="2000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Crisis intervention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Services or outreach to promote access to health and social services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584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1" y="302837"/>
            <a:ext cx="8970278" cy="1502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Address Negative Economic Impacts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5E94A-9601-44F2-9899-47B7F34A865B}"/>
              </a:ext>
            </a:extLst>
          </p:cNvPr>
          <p:cNvSpPr txBox="1"/>
          <p:nvPr/>
        </p:nvSpPr>
        <p:spPr>
          <a:xfrm>
            <a:off x="121186" y="2209800"/>
            <a:ext cx="9144000" cy="468128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Delivering assistance to workers and families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aid to unemployed workers and job training, as well as aid to households facing food, housing, or other financial insecurity.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Supporting small businesses,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helping them to address financial challenges caused by the pandemic and to make investments in COVID-19 prevention and mitigation tactics, as well as to provide technical assistance. 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Speeding the recovery of the tourism, travel, and hospitality sectors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supporting industries that were particularly hard-hit by the COVID-19 emergency and are just now beginning to mend.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Rebuilding public sector capacity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by rehiring public sector staff and replenishing unemployment insurance (UI) trust funds, in each case up to pre-pandemic levels.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22" y="413809"/>
            <a:ext cx="9388919" cy="1502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Premium Pay for Essential Workers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059CB73-BC80-4AF0-A441-835222E0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870950" cy="49323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direct payments to individuals as well as indirect payments through third-party employers to support essential workers.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retroactive to the beginning of the COVID-19 emergency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Sectors Include: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at nursing homes, hospitals, and home-care settings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Workers at farms, food production facilities, grocery stores, and restaurants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Janitors and sanitation workers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health and safety staff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Truck drivers, transit staff, and warehouse workers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Childcare workers, educators, and school staff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service and human services staff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low-income workers: Premium pay that would increase a worker’s total pay above 150% of the greater of the state or county average annual wage requires specific justification for how it responds to the needs of these workers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who worked remotely from a residence are not eligible for premium pay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Public Health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4772851" cy="4483865"/>
          </a:xfrm>
        </p:spPr>
        <p:txBody>
          <a:bodyPr>
            <a:normAutofit/>
          </a:bodyPr>
          <a:lstStyle/>
          <a:p>
            <a:r>
              <a:rPr lang="en-US" sz="2000" dirty="0"/>
              <a:t>Services to address behavioral healthcare needs exacerbated by the pandemic, including: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312C05-1011-4DBA-B806-520CCACF0122}"/>
              </a:ext>
            </a:extLst>
          </p:cNvPr>
          <p:cNvSpPr txBox="1">
            <a:spLocks/>
          </p:cNvSpPr>
          <p:nvPr/>
        </p:nvSpPr>
        <p:spPr>
          <a:xfrm>
            <a:off x="173722" y="3166393"/>
            <a:ext cx="5386917" cy="3951288"/>
          </a:xfrm>
          <a:prstGeom prst="rect">
            <a:avLst/>
          </a:prstGeom>
        </p:spPr>
        <p:txBody>
          <a:bodyPr numCol="1"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Mental health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Substance misuse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Other behavioral health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Hotlines or </a:t>
            </a:r>
            <a:r>
              <a:rPr lang="en-US" sz="2000" u="sng" dirty="0" err="1" smtClean="0"/>
              <a:t>warmlines</a:t>
            </a:r>
            <a:endParaRPr lang="en-US" sz="2000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Crisis intervention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u="sng" dirty="0" smtClean="0"/>
              <a:t>Services or outreach to promote access to health and social services </a:t>
            </a:r>
            <a:endParaRPr lang="en-US" sz="2000" u="sng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2E874EC-1D83-469D-9BF6-A0440345A796}"/>
              </a:ext>
            </a:extLst>
          </p:cNvPr>
          <p:cNvSpPr txBox="1">
            <a:spLocks/>
          </p:cNvSpPr>
          <p:nvPr/>
        </p:nvSpPr>
        <p:spPr>
          <a:xfrm>
            <a:off x="5464366" y="1916114"/>
            <a:ext cx="4472848" cy="639762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Payroll and covered benefits expense: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4BA9AD6-84D8-4B22-9716-C2881290D068}"/>
              </a:ext>
            </a:extLst>
          </p:cNvPr>
          <p:cNvSpPr txBox="1">
            <a:spLocks/>
          </p:cNvSpPr>
          <p:nvPr/>
        </p:nvSpPr>
        <p:spPr>
          <a:xfrm>
            <a:off x="5464366" y="2944450"/>
            <a:ext cx="3776897" cy="3951288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Eligible </a:t>
            </a:r>
            <a:r>
              <a:rPr lang="en-US" sz="2000" dirty="0"/>
              <a:t>expenses can include payroll and benefits for public health, healthcare, human services, public safety and similar employees, to the extent they work on COVID-19 response.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1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Public Health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4772851" cy="4483865"/>
          </a:xfrm>
        </p:spPr>
        <p:txBody>
          <a:bodyPr>
            <a:normAutofit/>
          </a:bodyPr>
          <a:lstStyle/>
          <a:p>
            <a:r>
              <a:rPr lang="en-US" sz="2000" dirty="0"/>
              <a:t>Services to address behavioral healthcare needs exacerbated by the pandemic, including: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312C05-1011-4DBA-B806-520CCACF0122}"/>
              </a:ext>
            </a:extLst>
          </p:cNvPr>
          <p:cNvSpPr txBox="1">
            <a:spLocks/>
          </p:cNvSpPr>
          <p:nvPr/>
        </p:nvSpPr>
        <p:spPr>
          <a:xfrm>
            <a:off x="173722" y="3166393"/>
            <a:ext cx="5386917" cy="3951288"/>
          </a:xfrm>
          <a:prstGeom prst="rect">
            <a:avLst/>
          </a:prstGeom>
        </p:spPr>
        <p:txBody>
          <a:bodyPr numCol="1"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Mental health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Substance misuse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Other behavioral health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Hotlines or </a:t>
            </a:r>
            <a:r>
              <a:rPr lang="en-US" sz="2000" dirty="0" err="1" smtClean="0"/>
              <a:t>warmlines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Crisis intervention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Services or outreach to promote access to health and social services </a:t>
            </a:r>
            <a:endParaRPr lang="en-US" sz="200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2E874EC-1D83-469D-9BF6-A0440345A796}"/>
              </a:ext>
            </a:extLst>
          </p:cNvPr>
          <p:cNvSpPr txBox="1">
            <a:spLocks/>
          </p:cNvSpPr>
          <p:nvPr/>
        </p:nvSpPr>
        <p:spPr>
          <a:xfrm>
            <a:off x="5464366" y="1916114"/>
            <a:ext cx="4472848" cy="639762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Payroll and covered benefits expense: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4BA9AD6-84D8-4B22-9716-C2881290D068}"/>
              </a:ext>
            </a:extLst>
          </p:cNvPr>
          <p:cNvSpPr txBox="1">
            <a:spLocks/>
          </p:cNvSpPr>
          <p:nvPr/>
        </p:nvSpPr>
        <p:spPr>
          <a:xfrm>
            <a:off x="5464366" y="2944450"/>
            <a:ext cx="3776897" cy="3951288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Eligible </a:t>
            </a:r>
            <a:r>
              <a:rPr lang="en-US" sz="2000" dirty="0"/>
              <a:t>expenses can include payroll and benefits for public health, healthcare, human services, public safety and similar employees, to the extent they work on COVID-19 response.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Water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, Sewer, and Broadband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Infrastructure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4772851" cy="448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Broadband Infrastructure</a:t>
            </a:r>
          </a:p>
          <a:p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Focus on households and businesses without access to broadband and those with connections that do not provide minimally acceptable speeds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Fund projects that deliver reliable service with minimum 100 Mbps download / 100 Mbps upload speeds unless impracticable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 for projects that “are owned, operated by, or affiliated with local governments, non-profits, and co-operatives. – providers with less pressure to turn profits and with a commitment to serving entire communities.”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4BA9AD6-84D8-4B22-9716-C2881290D068}"/>
              </a:ext>
            </a:extLst>
          </p:cNvPr>
          <p:cNvSpPr txBox="1">
            <a:spLocks/>
          </p:cNvSpPr>
          <p:nvPr/>
        </p:nvSpPr>
        <p:spPr>
          <a:xfrm>
            <a:off x="5391214" y="1916114"/>
            <a:ext cx="3776897" cy="3951288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Water &amp; Sewer Infrastructure</a:t>
            </a:r>
          </a:p>
          <a:p>
            <a:r>
              <a:rPr lang="en-US" sz="2000" b="1" u="sng" dirty="0"/>
              <a:t>Includes improvements to infrastructure, such as building or upgrading facilities and transmission, distribution, and storage systems</a:t>
            </a:r>
          </a:p>
          <a:p>
            <a:r>
              <a:rPr lang="en-US" sz="2000" dirty="0"/>
              <a:t>Eligible uses aligned to Environmental Protection Agency project categories for the Clean Water State Revolving Fund and Drinking Water State Revolving Fund</a:t>
            </a:r>
          </a:p>
        </p:txBody>
      </p:sp>
    </p:spTree>
    <p:extLst>
      <p:ext uri="{BB962C8B-B14F-4D97-AF65-F5344CB8AC3E}">
        <p14:creationId xmlns:p14="http://schemas.microsoft.com/office/powerpoint/2010/main" val="24727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Revenue Loss/ Government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Services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9482011" cy="4483865"/>
          </a:xfrm>
        </p:spPr>
        <p:txBody>
          <a:bodyPr>
            <a:normAutofit/>
          </a:bodyPr>
          <a:lstStyle/>
          <a:p>
            <a:r>
              <a:rPr lang="en-US" dirty="0"/>
              <a:t>Replacing Public Sector Revenue Loss – </a:t>
            </a:r>
            <a:r>
              <a:rPr lang="en-US" b="1" dirty="0"/>
              <a:t>“Standard Allowance of up to $10 million is available or a specific calculation can be made by each jurisdiction”</a:t>
            </a:r>
            <a:r>
              <a:rPr lang="en-US" dirty="0"/>
              <a:t> designed to avoid cuts in government services, rehire public employees, etc.</a:t>
            </a:r>
          </a:p>
          <a:p>
            <a:r>
              <a:rPr lang="en-US" dirty="0"/>
              <a:t>Highly flexible in terms of eligible expenses - can be used for a very wide array of uses, including new projects</a:t>
            </a:r>
          </a:p>
          <a:p>
            <a:pPr lvl="1"/>
            <a:r>
              <a:rPr lang="en-US" dirty="0"/>
              <a:t>But the amount we can spend in this area limited by our amount of revenue loss.</a:t>
            </a:r>
          </a:p>
          <a:p>
            <a:r>
              <a:rPr lang="en-US" dirty="0"/>
              <a:t>Government services generally include any service traditionally provided by a </a:t>
            </a:r>
            <a:r>
              <a:rPr lang="en-US" dirty="0" smtClean="0"/>
              <a:t>government…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3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Expenditure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Category  - Revenue Loss/ Government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Services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9482011" cy="448386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Common Examples of government services (ARPA expenditures) based on revenue loss:</a:t>
            </a:r>
          </a:p>
          <a:p>
            <a:pPr lvl="1"/>
            <a:r>
              <a:rPr lang="en-US" sz="2600" dirty="0"/>
              <a:t>✓ Construction of schools and hospitals</a:t>
            </a:r>
          </a:p>
          <a:p>
            <a:pPr lvl="1"/>
            <a:r>
              <a:rPr lang="en-US" sz="2600" dirty="0"/>
              <a:t>✓ Road building and maintenance, and other infrastructure</a:t>
            </a:r>
          </a:p>
          <a:p>
            <a:pPr lvl="1"/>
            <a:r>
              <a:rPr lang="en-US" sz="2600" dirty="0"/>
              <a:t>✓ Health services</a:t>
            </a:r>
          </a:p>
          <a:p>
            <a:pPr lvl="1"/>
            <a:r>
              <a:rPr lang="en-US" sz="2600" dirty="0"/>
              <a:t>✓ General government administration, staff, and administrative facilities</a:t>
            </a:r>
          </a:p>
          <a:p>
            <a:pPr lvl="1"/>
            <a:r>
              <a:rPr lang="en-US" sz="2600" dirty="0"/>
              <a:t>✓ Environmental remediation</a:t>
            </a:r>
          </a:p>
          <a:p>
            <a:pPr lvl="1"/>
            <a:r>
              <a:rPr lang="en-US" sz="2600" dirty="0"/>
              <a:t>✓ Provision of police, fire, and other public safety services (including purchase of fire trucks and police vehicles)</a:t>
            </a:r>
          </a:p>
          <a:p>
            <a:pPr lvl="1"/>
            <a:endParaRPr lang="en-US" sz="2600" dirty="0"/>
          </a:p>
          <a:p>
            <a:r>
              <a:rPr lang="en-US" sz="2600" dirty="0"/>
              <a:t>Government services is the most flexible eligible use category under the ARPA program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0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Examples of ARPA Tieback: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(Should be part of a larger transformational project)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9" y="1916114"/>
            <a:ext cx="9482011" cy="4483865"/>
          </a:xfrm>
        </p:spPr>
        <p:txBody>
          <a:bodyPr>
            <a:normAutofit/>
          </a:bodyPr>
          <a:lstStyle/>
          <a:p>
            <a:r>
              <a:rPr lang="en-US" sz="2000" dirty="0"/>
              <a:t>Construct a public facility, such as a park, serving an LMI area, to provide suitable outdoor fitness, and social space where insufficient facilities are available to support social distancing guidance. </a:t>
            </a:r>
          </a:p>
          <a:p>
            <a:r>
              <a:rPr lang="en-US" sz="2000" dirty="0"/>
              <a:t>Rehabilitate a community facility to establish appropriately ventilated spaces for senior or youth services and activities. </a:t>
            </a:r>
          </a:p>
          <a:p>
            <a:r>
              <a:rPr lang="en-US" sz="2000" dirty="0"/>
              <a:t>Construct a public improvement, such as extending broadband infrastructure in an underserved area or reconstructing degraded water lines, to support tele-school and telemedicine and to ensure potable water to homes, schools, and health providers.</a:t>
            </a:r>
          </a:p>
          <a:p>
            <a:r>
              <a:rPr lang="en-US" sz="2000" dirty="0"/>
              <a:t>Provide workforce development to assist communities affected by job losses resulting from the coronavirus pandemic.</a:t>
            </a:r>
          </a:p>
          <a:p>
            <a:r>
              <a:rPr lang="en-US" sz="2000" dirty="0"/>
              <a:t>Provide health care or new clinics at schools in low and moderate income areas disproportionately affected by the pandemic.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3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Vision Statement &amp; Mission Statement</a:t>
            </a:r>
            <a:endParaRPr lang="en-US" sz="2400" dirty="0">
              <a:solidFill>
                <a:srgbClr val="5DAD3E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53" y="1204142"/>
            <a:ext cx="927597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397D6"/>
                </a:solidFill>
              </a:rPr>
              <a:t>Vision Statement</a:t>
            </a:r>
          </a:p>
          <a:p>
            <a:pPr algn="ctr"/>
            <a:r>
              <a:rPr lang="en-US" sz="4000" b="1" dirty="0"/>
              <a:t>To advance job growth, improve lifestyles, and strengthen communities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236" y="3371568"/>
            <a:ext cx="9275975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397D6"/>
                </a:solidFill>
              </a:rPr>
              <a:t>Mission Statement</a:t>
            </a:r>
          </a:p>
          <a:p>
            <a:pPr algn="just"/>
            <a:r>
              <a:rPr lang="en-US" sz="3600" b="1" dirty="0"/>
              <a:t>Building on our heritage we improve lifestyles by promoting growth, opportunity and purpose. </a:t>
            </a:r>
            <a:r>
              <a:rPr lang="en-US" sz="3600" b="1" dirty="0" smtClean="0"/>
              <a:t>We </a:t>
            </a:r>
            <a:r>
              <a:rPr lang="en-US" sz="3600" b="1" dirty="0"/>
              <a:t>responsibly manage our resources to provide a higher quality of life to our communities.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056" y="413809"/>
            <a:ext cx="4346828" cy="15023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Qualified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Census Tracts/ Equity Focused Services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E67A482-4DEF-4A1B-A54B-D966025E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1783080"/>
            <a:ext cx="4718304" cy="5055811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Additional Flexibility for the hardest-hit communities and families to address health disparities, invest in housing, address educational disparities, and promote healthy childhood environments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Broadly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applicable to Qualified Census Tracts, other disproportionately impacted areas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LMI Block Groups available at: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https://maps.clermontcountyohio.gov/apps/LMIPercentage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1" y="88107"/>
            <a:ext cx="4853235" cy="74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71" y="84625"/>
            <a:ext cx="8675370" cy="1502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ARPA- Additional Resources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pic>
        <p:nvPicPr>
          <p:cNvPr id="6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5" y="3366961"/>
            <a:ext cx="3407615" cy="4001763"/>
          </a:xfrm>
        </p:spPr>
      </p:pic>
      <p:sp>
        <p:nvSpPr>
          <p:cNvPr id="4" name="TextBox 3"/>
          <p:cNvSpPr txBox="1"/>
          <p:nvPr/>
        </p:nvSpPr>
        <p:spPr>
          <a:xfrm>
            <a:off x="3922776" y="1171765"/>
            <a:ext cx="5806440" cy="628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u="sng" dirty="0" smtClean="0">
                <a:solidFill>
                  <a:prstClr val="black"/>
                </a:solidFill>
                <a:hlinkClick r:id="rId3"/>
              </a:rPr>
              <a:t>home.treasury.gov/policy-issues/coronavirus/assistance-for-state-local-and-tribal-governments/state-and-local-fiscal-recovery-funds/recipient-compliance-and-reporting-responsibilities</a:t>
            </a:r>
            <a:endParaRPr lang="en-US" u="sng" dirty="0" smtClean="0">
              <a:solidFill>
                <a:prstClr val="black"/>
              </a:solidFill>
            </a:endParaRPr>
          </a:p>
          <a:p>
            <a:pPr lvl="1"/>
            <a:endParaRPr lang="en-US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u="sng" dirty="0" smtClean="0">
                <a:solidFill>
                  <a:prstClr val="black"/>
                </a:solidFill>
                <a:hlinkClick r:id="rId4"/>
              </a:rPr>
              <a:t>www.youtube.com/watch?v=rwcwxguVR0I</a:t>
            </a:r>
            <a:endParaRPr lang="en-US" u="sng" dirty="0" smtClean="0">
              <a:solidFill>
                <a:prstClr val="black"/>
              </a:solidFill>
            </a:endParaRPr>
          </a:p>
          <a:p>
            <a:pPr lvl="1"/>
            <a:endParaRPr lang="en-US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u="sng" dirty="0" smtClean="0">
                <a:solidFill>
                  <a:prstClr val="black"/>
                </a:solidFill>
                <a:hlinkClick r:id="rId5"/>
              </a:rPr>
              <a:t>www.youtube.com/watch?v=iAkuooY_7Zs</a:t>
            </a:r>
            <a:endParaRPr lang="en-US" u="sng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u="sng" dirty="0">
              <a:solidFill>
                <a:prstClr val="black"/>
              </a:solidFill>
            </a:endParaRPr>
          </a:p>
          <a:p>
            <a:pPr lvl="1"/>
            <a:endParaRPr lang="en-US" sz="1600" u="sng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State &amp; Local Fiscal Recovery Funds: Overview of the Final Rule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https://home.treasury.gov/system/files/136/SLFRF-Final-Rule-Overview.pdf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State and Local Fiscal Recovery Funds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Final Rule: Frequently Asked Questions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https://home.treasury.gov/system/files/136/SLFRF-Final-Rule-FAQ.pdf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639466"/>
            <a:ext cx="8675370" cy="1276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397D6"/>
                </a:solidFill>
              </a:rPr>
              <a:t/>
            </a:r>
            <a:br>
              <a:rPr lang="en-US" sz="4400" b="1" dirty="0" smtClean="0">
                <a:solidFill>
                  <a:srgbClr val="0397D6"/>
                </a:solidFill>
              </a:rPr>
            </a:br>
            <a:r>
              <a:rPr lang="en-US" sz="4400" b="1" dirty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Procured </a:t>
            </a:r>
            <a:r>
              <a:rPr lang="en-US" sz="4400" b="1" dirty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Planners and Technical Assistance Dollars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0397D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ODOD </a:t>
            </a:r>
            <a:r>
              <a:rPr lang="en-US" dirty="0" smtClean="0"/>
              <a:t>has </a:t>
            </a:r>
            <a:r>
              <a:rPr lang="en-US" dirty="0"/>
              <a:t>retained </a:t>
            </a:r>
            <a:r>
              <a:rPr lang="en-US" dirty="0" smtClean="0"/>
              <a:t>planning </a:t>
            </a:r>
            <a:r>
              <a:rPr lang="en-US" dirty="0"/>
              <a:t>professionals to assist communities in the region with the design of eligible projects for the </a:t>
            </a:r>
            <a:r>
              <a:rPr lang="en-US" dirty="0" smtClean="0"/>
              <a:t>HB377 Development Grant. </a:t>
            </a:r>
            <a:r>
              <a:rPr lang="en-US" dirty="0"/>
              <a:t>Planners will provide communities with a variety of planning services, including project engineering, architecture, design, surveying, and grant writing and are available at no cost to eligible Appalachian communities.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600" dirty="0"/>
              <a:t>OVRDC Procured Planners List: </a:t>
            </a:r>
            <a:r>
              <a:rPr lang="en-US" sz="1500" dirty="0">
                <a:hlinkClick r:id="rId2"/>
              </a:rPr>
              <a:t>https://</a:t>
            </a:r>
            <a:r>
              <a:rPr lang="en-US" sz="1500" dirty="0" smtClean="0">
                <a:hlinkClick r:id="rId2"/>
              </a:rPr>
              <a:t>development.ohio.gov/static/community/GOA/02282023-Planners-List-OVRDC.pdf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1" y="76063"/>
            <a:ext cx="2132245" cy="85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5526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53" y="990131"/>
            <a:ext cx="92759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Procured Planners and Technical Assistance Dollars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CURRENT STATUS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212" y="2429377"/>
            <a:ext cx="9275975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Procured Planner Portal is now open: </a:t>
            </a:r>
            <a:r>
              <a:rPr lang="en-US" sz="1400" dirty="0" smtClean="0">
                <a:hlinkClick r:id="rId3"/>
              </a:rPr>
              <a:t>https://forms.office.com/Pages/ResponsePage.aspx?id=xPz4UNiUB0-E6zbtV8fIopv8b4utG-5DstDsPTc9SyhUQlBVWkxJMDdBMTVINEtVWFdWT0dZMFMyRC4u&amp;wdLOR=c9FA97900-6286-DA49-9821-87525F752BFC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$250,000 in Technical Assistance money is available to Clermont County for work that the procured planners are unable to perform.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sub-recipient agreement will need to be signed to use these funds</a:t>
            </a:r>
          </a:p>
          <a:p>
            <a:endParaRPr lang="en-US" sz="1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206320"/>
              </p:ext>
            </p:extLst>
          </p:nvPr>
        </p:nvGraphicFramePr>
        <p:xfrm>
          <a:off x="1690540" y="3193917"/>
          <a:ext cx="6705600" cy="269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1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36" y="1203160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Strategy and Next Steps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236" y="2099168"/>
            <a:ext cx="9275975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Scoring Rubric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3200" dirty="0" smtClean="0"/>
              <a:t>What the program wants from projects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Themes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3200" dirty="0" smtClean="0"/>
              <a:t>Bringing individual projects together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Housekeeping &amp; Expectations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Next Steps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212" y="917611"/>
            <a:ext cx="92759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Scoring Rubric – Development Phase</a:t>
            </a:r>
          </a:p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The Three Buckets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66688" y="2259655"/>
            <a:ext cx="297536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projects fails to fit any of the three core criteria, it is not qualified.</a:t>
            </a:r>
          </a:p>
          <a:p>
            <a:endParaRPr lang="en-US" dirty="0"/>
          </a:p>
          <a:p>
            <a:r>
              <a:rPr lang="en-US" dirty="0" smtClean="0"/>
              <a:t>However, unqualified activities can be part of a larger application that meets these criteria.</a:t>
            </a:r>
          </a:p>
          <a:p>
            <a:endParaRPr lang="en-US" dirty="0"/>
          </a:p>
          <a:p>
            <a:r>
              <a:rPr lang="en-US" dirty="0" smtClean="0"/>
              <a:t>Projects that meet all three criteria will be given greater consideration.</a:t>
            </a:r>
            <a:endParaRPr lang="en-US" b="1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0286" y="2190004"/>
            <a:ext cx="66181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Community Development Infrastructure (5)</a:t>
            </a:r>
          </a:p>
          <a:p>
            <a:r>
              <a:rPr lang="en-US" sz="2000" dirty="0" smtClean="0"/>
              <a:t>Main street &amp; downtown improvements</a:t>
            </a:r>
          </a:p>
          <a:p>
            <a:r>
              <a:rPr lang="en-US" sz="2000" dirty="0" smtClean="0"/>
              <a:t>Lighting, sidewalks, artwork etc.</a:t>
            </a:r>
          </a:p>
          <a:p>
            <a:r>
              <a:rPr lang="en-US" sz="2000" dirty="0" smtClean="0"/>
              <a:t>Historic preservation &amp; renovation</a:t>
            </a:r>
          </a:p>
          <a:p>
            <a:r>
              <a:rPr lang="en-US" sz="2000" dirty="0" smtClean="0"/>
              <a:t>Et cetera</a:t>
            </a:r>
          </a:p>
          <a:p>
            <a:r>
              <a:rPr lang="en-US" sz="2000" i="1" dirty="0" smtClean="0"/>
              <a:t>Activate your downtown!</a:t>
            </a:r>
            <a:endParaRPr lang="en-US" i="1" dirty="0" smtClean="0"/>
          </a:p>
          <a:p>
            <a:endParaRPr lang="en-US" dirty="0"/>
          </a:p>
          <a:p>
            <a:r>
              <a:rPr lang="en-US" sz="2400" b="1" dirty="0" smtClean="0"/>
              <a:t>Healthcare (3)</a:t>
            </a:r>
            <a:endParaRPr lang="en-US" b="1" dirty="0"/>
          </a:p>
          <a:p>
            <a:r>
              <a:rPr lang="en-US" sz="2000" dirty="0" smtClean="0"/>
              <a:t>School-based health clinics, telemedicine</a:t>
            </a:r>
          </a:p>
          <a:p>
            <a:r>
              <a:rPr lang="en-US" sz="2000" dirty="0" smtClean="0"/>
              <a:t>Farmer’s markets</a:t>
            </a:r>
          </a:p>
          <a:p>
            <a:r>
              <a:rPr lang="en-US" sz="2000" dirty="0" smtClean="0"/>
              <a:t>Substance use disorder treatment</a:t>
            </a:r>
          </a:p>
          <a:p>
            <a:r>
              <a:rPr lang="en-US" sz="2000" dirty="0" smtClean="0"/>
              <a:t>Et cetera</a:t>
            </a:r>
          </a:p>
          <a:p>
            <a:endParaRPr lang="en-US" sz="2000" dirty="0" smtClean="0"/>
          </a:p>
          <a:p>
            <a:r>
              <a:rPr lang="en-US" sz="2400" b="1" dirty="0" smtClean="0"/>
              <a:t>Workforce (2)</a:t>
            </a:r>
            <a:endParaRPr lang="en-US" sz="2000" b="1" dirty="0" smtClean="0"/>
          </a:p>
          <a:p>
            <a:r>
              <a:rPr lang="en-US" sz="2000" dirty="0" smtClean="0"/>
              <a:t>Training &amp; upskilling programs</a:t>
            </a:r>
          </a:p>
          <a:p>
            <a:r>
              <a:rPr lang="en-US" sz="2000" dirty="0" smtClean="0"/>
              <a:t>Remote work &amp; collaboration facilities</a:t>
            </a:r>
          </a:p>
          <a:p>
            <a:r>
              <a:rPr lang="en-US" sz="2000" dirty="0" smtClean="0"/>
              <a:t>Fire &amp; safety training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6688" y="6487535"/>
            <a:ext cx="29753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10 POINT MAXIMUM</a:t>
            </a:r>
          </a:p>
        </p:txBody>
      </p:sp>
    </p:spTree>
    <p:extLst>
      <p:ext uri="{BB962C8B-B14F-4D97-AF65-F5344CB8AC3E}">
        <p14:creationId xmlns:p14="http://schemas.microsoft.com/office/powerpoint/2010/main" val="22381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Scoring Rubric – Development Phase</a:t>
            </a:r>
          </a:p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Transformational/Economic Impact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200" y="2759293"/>
            <a:ext cx="5338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/>
              <a:t>Public/Private Partnerships (10)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Evidence Based (10)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Sustainability (10)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Quality of Life (5)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Existing/Future Development Potential (5)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Community Impact (5)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2466" y="2574627"/>
            <a:ext cx="306380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partnerships have not been forged, look for ways to collaborate!</a:t>
            </a:r>
          </a:p>
          <a:p>
            <a:endParaRPr lang="en-US" dirty="0"/>
          </a:p>
          <a:p>
            <a:r>
              <a:rPr lang="en-US" dirty="0" smtClean="0"/>
              <a:t>Procured-planners should be able to determine feasibility to meet these criteria</a:t>
            </a:r>
          </a:p>
          <a:p>
            <a:endParaRPr lang="en-US" dirty="0"/>
          </a:p>
          <a:p>
            <a:r>
              <a:rPr lang="en-US" dirty="0" smtClean="0"/>
              <a:t>Big, collaborative projects will score well here</a:t>
            </a:r>
            <a:endParaRPr lang="en-US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222466" y="5576901"/>
            <a:ext cx="29753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45 POINT MAXIMUM</a:t>
            </a:r>
          </a:p>
        </p:txBody>
      </p:sp>
    </p:spTree>
    <p:extLst>
      <p:ext uri="{BB962C8B-B14F-4D97-AF65-F5344CB8AC3E}">
        <p14:creationId xmlns:p14="http://schemas.microsoft.com/office/powerpoint/2010/main" val="37010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Scoring Rubric – Development Phase</a:t>
            </a:r>
          </a:p>
          <a:p>
            <a:pPr algn="ctr"/>
            <a:r>
              <a:rPr lang="en-US" sz="4000" b="1" dirty="0">
                <a:solidFill>
                  <a:srgbClr val="0397D6"/>
                </a:solidFill>
              </a:rPr>
              <a:t>Regionalism &amp; Planning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478" y="2574627"/>
            <a:ext cx="533803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Regional Impact (25)</a:t>
            </a:r>
          </a:p>
          <a:p>
            <a:r>
              <a:rPr lang="en-US" sz="2400" dirty="0" smtClean="0"/>
              <a:t>3+ counties / communities in 4+ counties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8244" y="2574265"/>
            <a:ext cx="306380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collaborating across 3+ counties, one of which being distressed, a project that receives a state-procured planner will receive over 1/3 of the maximum eligible points for development scoring.</a:t>
            </a:r>
            <a:endParaRPr lang="en-US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222466" y="5286226"/>
            <a:ext cx="297536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55 POINT MAXIMUM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478" y="3702880"/>
            <a:ext cx="533803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Planning &amp; Partnerships (20)</a:t>
            </a:r>
          </a:p>
          <a:p>
            <a:r>
              <a:rPr lang="en-US" sz="2400" dirty="0" smtClean="0"/>
              <a:t>State-procured planner (10)</a:t>
            </a:r>
          </a:p>
          <a:p>
            <a:r>
              <a:rPr lang="en-US" sz="2400" dirty="0" smtClean="0"/>
              <a:t>Community support / roles (10)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478" y="5253013"/>
            <a:ext cx="533803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Economic Distress (10)</a:t>
            </a:r>
          </a:p>
          <a:p>
            <a:r>
              <a:rPr lang="en-US" sz="2400" dirty="0" smtClean="0"/>
              <a:t>1+ counties as ARC distressed</a:t>
            </a:r>
          </a:p>
        </p:txBody>
      </p:sp>
    </p:spTree>
    <p:extLst>
      <p:ext uri="{BB962C8B-B14F-4D97-AF65-F5344CB8AC3E}">
        <p14:creationId xmlns:p14="http://schemas.microsoft.com/office/powerpoint/2010/main" val="13080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Scoring Rubric – Development Phase</a:t>
            </a:r>
          </a:p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Budget</a:t>
            </a:r>
            <a:endParaRPr lang="en-US" sz="4000" b="1" dirty="0">
              <a:solidFill>
                <a:srgbClr val="0397D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8244" y="3057414"/>
            <a:ext cx="306380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Cross-county or jurisdictional projects will need to establish hierarchies and roles with their planners so that narratives and budgeting outlines can be clearly expressed.</a:t>
            </a:r>
            <a:endParaRPr lang="en-US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222466" y="5263166"/>
            <a:ext cx="29753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40 POINT </a:t>
            </a:r>
            <a:r>
              <a:rPr lang="en-US" sz="2000" b="1" i="1" dirty="0" smtClean="0"/>
              <a:t>MAXIMUM</a:t>
            </a:r>
            <a:endParaRPr lang="en-US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70286" y="2190004"/>
            <a:ext cx="66181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Budget Table (10)</a:t>
            </a:r>
          </a:p>
          <a:p>
            <a:r>
              <a:rPr lang="en-US" sz="2000" dirty="0" smtClean="0"/>
              <a:t>Clear &amp; detailed</a:t>
            </a:r>
          </a:p>
          <a:p>
            <a:r>
              <a:rPr lang="en-US" sz="2000" dirty="0" smtClean="0"/>
              <a:t>Contingencies included</a:t>
            </a:r>
          </a:p>
          <a:p>
            <a:r>
              <a:rPr lang="en-US" sz="2000" dirty="0" smtClean="0"/>
              <a:t>Reasonable timeline established</a:t>
            </a:r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Budget Reporting (20)</a:t>
            </a:r>
            <a:endParaRPr lang="en-US" b="1" dirty="0"/>
          </a:p>
          <a:p>
            <a:r>
              <a:rPr lang="en-US" sz="2000" dirty="0" smtClean="0"/>
              <a:t>Narrative explains how costs allocated</a:t>
            </a:r>
          </a:p>
          <a:p>
            <a:r>
              <a:rPr lang="en-US" sz="2000" dirty="0" smtClean="0"/>
              <a:t>Narrative displays managerial roles</a:t>
            </a:r>
          </a:p>
          <a:p>
            <a:r>
              <a:rPr lang="en-US" sz="2000" dirty="0" smtClean="0"/>
              <a:t>Sub recipient agreements</a:t>
            </a:r>
          </a:p>
          <a:p>
            <a:endParaRPr lang="en-US" sz="2000" dirty="0" smtClean="0"/>
          </a:p>
          <a:p>
            <a:r>
              <a:rPr lang="en-US" sz="2400" b="1" dirty="0" smtClean="0"/>
              <a:t>Other Funding Sources (10)</a:t>
            </a:r>
            <a:endParaRPr lang="en-US" sz="2000" b="1" dirty="0" smtClean="0"/>
          </a:p>
          <a:p>
            <a:r>
              <a:rPr lang="en-US" sz="2000" dirty="0" smtClean="0"/>
              <a:t>Appalachian Grant is not your only source</a:t>
            </a:r>
          </a:p>
        </p:txBody>
      </p:sp>
    </p:spTree>
    <p:extLst>
      <p:ext uri="{BB962C8B-B14F-4D97-AF65-F5344CB8AC3E}">
        <p14:creationId xmlns:p14="http://schemas.microsoft.com/office/powerpoint/2010/main" val="1061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Project Themes</a:t>
            </a:r>
            <a:endParaRPr lang="en-US" sz="4000" b="1" dirty="0">
              <a:solidFill>
                <a:srgbClr val="0397D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57" y="1474149"/>
            <a:ext cx="93112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Downtown Historic Preservation &amp; Workforce Incubators: </a:t>
            </a:r>
            <a:r>
              <a:rPr lang="en-US" sz="2000" dirty="0" smtClean="0"/>
              <a:t>Identify historic assets in our downtown communities that can be redeveloped for workforce initiatives, with potential to include healthcare fields. </a:t>
            </a:r>
            <a:r>
              <a:rPr lang="en-US" sz="2000" i="1" dirty="0" smtClean="0"/>
              <a:t>Every single downtown in our region would be applicable to this</a:t>
            </a:r>
            <a:endParaRPr lang="en-US" i="1" dirty="0" smtClean="0"/>
          </a:p>
          <a:p>
            <a:endParaRPr lang="en-US" dirty="0"/>
          </a:p>
          <a:p>
            <a:r>
              <a:rPr lang="en-US" sz="2400" b="1" dirty="0" err="1" smtClean="0"/>
              <a:t>Rivertown</a:t>
            </a:r>
            <a:r>
              <a:rPr lang="en-US" sz="2400" b="1" dirty="0" smtClean="0"/>
              <a:t> Revitalization &amp; Hike-Bike Trails</a:t>
            </a:r>
            <a:r>
              <a:rPr lang="en-US" b="1" dirty="0" smtClean="0"/>
              <a:t>: </a:t>
            </a:r>
            <a:r>
              <a:rPr lang="en-US" sz="2000" dirty="0" smtClean="0"/>
              <a:t>Connect our riverfront communities via hike, bike, &amp; paddle infrastructure trails, facilitating the redevelopment of historic </a:t>
            </a:r>
            <a:r>
              <a:rPr lang="en-US" sz="2000" dirty="0" err="1" smtClean="0"/>
              <a:t>rivertowns</a:t>
            </a:r>
            <a:r>
              <a:rPr lang="en-US" sz="2000" dirty="0" smtClean="0"/>
              <a:t>, with themed branding along the way. </a:t>
            </a:r>
            <a:r>
              <a:rPr lang="en-US" sz="2000" i="1" dirty="0" smtClean="0"/>
              <a:t>Ohio River Way collaboration and lead effort</a:t>
            </a:r>
          </a:p>
          <a:p>
            <a:endParaRPr lang="en-US" sz="2000" i="1" dirty="0" smtClean="0"/>
          </a:p>
          <a:p>
            <a:r>
              <a:rPr lang="en-US" sz="2400" b="1" dirty="0" smtClean="0"/>
              <a:t>Sports/Recreation Fields &amp; Co-Located Health Clinics</a:t>
            </a:r>
            <a:r>
              <a:rPr lang="en-US" sz="2000" b="1" dirty="0" smtClean="0"/>
              <a:t>: </a:t>
            </a:r>
            <a:r>
              <a:rPr lang="en-US" sz="2000" dirty="0" smtClean="0"/>
              <a:t>jurisdictions have park space that could use TLC. The program specifies the concept of school-based health clinics. Local jurisdictions can collaborate with school districts to develop multi-use fields for high school and community sporting activities, while including health clinics on site as a component.</a:t>
            </a:r>
          </a:p>
          <a:p>
            <a:endParaRPr lang="en-US" sz="2000" dirty="0"/>
          </a:p>
          <a:p>
            <a:r>
              <a:rPr lang="en-US" sz="2400" b="1" dirty="0" smtClean="0"/>
              <a:t>Appalachian Ohio Heritage &amp; Nature Tourism: </a:t>
            </a:r>
            <a:r>
              <a:rPr lang="en-US" sz="2000" dirty="0" smtClean="0"/>
              <a:t>Enhance amenities, lodging, </a:t>
            </a:r>
            <a:r>
              <a:rPr lang="en-US" sz="2000" dirty="0" err="1" smtClean="0"/>
              <a:t>trailways</a:t>
            </a:r>
            <a:r>
              <a:rPr lang="en-US" sz="2000" dirty="0" smtClean="0"/>
              <a:t>, branding of all regional tourism-related opportunities (state parks, museums, heritage sites, etc.) into unified vision 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08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70" y="716793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Today’s Agenda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236" y="1356122"/>
            <a:ext cx="9275975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/>
              <a:t>Welcome and Introduction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Changes in staff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What have we done so far?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 smtClean="0"/>
              <a:t>CBAS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 smtClean="0"/>
              <a:t>Technical grant application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 smtClean="0"/>
              <a:t>Procured planners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 smtClean="0"/>
              <a:t>Technical grant award</a:t>
            </a:r>
          </a:p>
          <a:p>
            <a:pPr marL="514350" indent="-514350">
              <a:buAutoNum type="romanUcPeriod"/>
            </a:pPr>
            <a:r>
              <a:rPr lang="en-US" sz="2000" dirty="0" smtClean="0"/>
              <a:t>Ken Reed from OVRDC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Program rules and requirements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Letters of support - expectations</a:t>
            </a:r>
          </a:p>
          <a:p>
            <a:pPr marL="514350" indent="-514350">
              <a:buAutoNum type="romanUcPeriod"/>
            </a:pPr>
            <a:r>
              <a:rPr lang="en-US" sz="2000" dirty="0" smtClean="0"/>
              <a:t>Desmond Maaytah – Community Development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How to tie your project to ARPA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Kennedy Briggs – Grants Coordinator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Application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How to apply and who should apply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Scott Gafvert – Development Specialist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Strategy (Themes and CBAS approach)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Next Steps</a:t>
            </a:r>
          </a:p>
          <a:p>
            <a:pPr marL="514350" indent="-514350">
              <a:buAutoNum type="romanUcPeriod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Development Round 1 Projects: </a:t>
            </a:r>
            <a:endParaRPr lang="en-US" sz="4000" b="1" dirty="0">
              <a:solidFill>
                <a:srgbClr val="0397D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474149"/>
            <a:ext cx="10058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Survivor Advocacy Outreach Program ($25.8M): Mental health drop-in center</a:t>
            </a:r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Public/private partnership (New Leaf Recovery)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Gallia, Athens, Hocking, </a:t>
            </a:r>
            <a:r>
              <a:rPr lang="en-US" sz="2000" dirty="0" err="1" smtClean="0"/>
              <a:t>Meigs</a:t>
            </a:r>
            <a:r>
              <a:rPr lang="en-US" sz="2000" dirty="0" smtClean="0"/>
              <a:t> counties</a:t>
            </a:r>
          </a:p>
          <a:p>
            <a:endParaRPr lang="en-US" dirty="0"/>
          </a:p>
          <a:p>
            <a:r>
              <a:rPr lang="en-US" sz="2200" b="1" dirty="0" smtClean="0"/>
              <a:t>City of Athens ($17.7M): Revitalization of 6 downtown buildings in 4 communities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Renovation efforts include community health/workforce development programming through private partners and locally-led efforts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Athens, Coshocton, Logan, Somerset cities/villages</a:t>
            </a:r>
          </a:p>
          <a:p>
            <a:endParaRPr lang="en-US" sz="2000" dirty="0" smtClean="0"/>
          </a:p>
          <a:p>
            <a:r>
              <a:rPr lang="en-US" sz="2200" b="1" dirty="0" smtClean="0"/>
              <a:t>Outdoor Recreation Council of Appalachia ($4.2M): Building regional tourism assets (trails, visitor facilities, lodging) for Baileys Trail System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Connectivity to neighboring communities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Partially funded already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Athens, Hocking, </a:t>
            </a:r>
            <a:r>
              <a:rPr lang="en-US" sz="2000" dirty="0" err="1" smtClean="0"/>
              <a:t>Meigs</a:t>
            </a:r>
            <a:r>
              <a:rPr lang="en-US" sz="2000" dirty="0" smtClean="0"/>
              <a:t> counties</a:t>
            </a:r>
          </a:p>
          <a:p>
            <a:endParaRPr lang="en-US" sz="2000" dirty="0"/>
          </a:p>
          <a:p>
            <a:r>
              <a:rPr lang="en-US" sz="2200" b="1" dirty="0" smtClean="0"/>
              <a:t>Utica Shale Academy of Ohio ($2.4M): Reduce transportation barriers &amp; increase accessibility to workforce training equipment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Providing residents with career pathways to </a:t>
            </a:r>
            <a:r>
              <a:rPr lang="en-US" sz="2000" i="1" dirty="0" smtClean="0"/>
              <a:t>sustainable </a:t>
            </a:r>
            <a:r>
              <a:rPr lang="en-US" sz="2000" dirty="0" smtClean="0"/>
              <a:t>living wages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Carrol, Columbiana, Jefferson, Mahoning counties</a:t>
            </a:r>
          </a:p>
        </p:txBody>
      </p:sp>
    </p:spTree>
    <p:extLst>
      <p:ext uri="{BB962C8B-B14F-4D97-AF65-F5344CB8AC3E}">
        <p14:creationId xmlns:p14="http://schemas.microsoft.com/office/powerpoint/2010/main" val="2728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880403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Housekeeping &amp; Expectations</a:t>
            </a:r>
            <a:endParaRPr lang="en-US" sz="4000" b="1" dirty="0">
              <a:solidFill>
                <a:srgbClr val="0397D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57" y="1809162"/>
            <a:ext cx="93112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Individual lead applicants are to apply for their specific, individual project</a:t>
            </a:r>
          </a:p>
          <a:p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We still want to keep track of all projects in order to foster collaboration between individual projects / jurisdictions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957" y="3284929"/>
            <a:ext cx="9311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Please let CED know if and when you have applied for state-procured planners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have created an in-house document center to keep track of planning documents as they are developed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Depending on how projects are threaded together, this system may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want to be able to assist planners as much as possible in threading projects across multiple jurisdictions – </a:t>
            </a:r>
            <a:r>
              <a:rPr lang="en-US" sz="2400" i="1" dirty="0" smtClean="0"/>
              <a:t>supporting documents will help this!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CED is happy to morph into a lead for a collection of like-minded projects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9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236" y="1058157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Next Steps</a:t>
            </a:r>
            <a:endParaRPr lang="en-US" sz="4000" b="1" dirty="0">
              <a:solidFill>
                <a:srgbClr val="0397D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195" y="6191106"/>
            <a:ext cx="91540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The better we work together upfront, the better positioned our planners will be, and thus the better positioned our projects will be for transformational 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596" y="1897129"/>
            <a:ext cx="9311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4"/>
              </a:rPr>
              <a:t>Please apply </a:t>
            </a:r>
            <a:r>
              <a:rPr lang="en-US" sz="2400" dirty="0" smtClean="0"/>
              <a:t>for the state-procured planners for projects that you have submitted previously for TA Grant dollars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March 2023: </a:t>
            </a:r>
            <a:r>
              <a:rPr lang="en-US" sz="2400" dirty="0" smtClean="0"/>
              <a:t>TA Grant dollars will be awarded in next few weeks ($250k per county)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Summer 2023: </a:t>
            </a:r>
            <a:r>
              <a:rPr lang="en-US" sz="2400" dirty="0" smtClean="0"/>
              <a:t>State-procured planners will assist in threading individual projects into larger projects in anticipation of Development Grants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November 2023: </a:t>
            </a:r>
            <a:r>
              <a:rPr lang="en-US" sz="2400" dirty="0" smtClean="0"/>
              <a:t>Development Grant application opens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December 2023: </a:t>
            </a:r>
            <a:r>
              <a:rPr lang="en-US" sz="2400" dirty="0" smtClean="0"/>
              <a:t>Development Grant application deadline</a:t>
            </a:r>
            <a:endParaRPr lang="en-US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2024 – October 2026: </a:t>
            </a:r>
            <a:r>
              <a:rPr lang="en-US" sz="2400" dirty="0" smtClean="0"/>
              <a:t>Development project construction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31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44" y="181615"/>
            <a:ext cx="7318445" cy="294990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37124" y="3102741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Economic Development</a:t>
            </a:r>
          </a:p>
          <a:p>
            <a:r>
              <a:rPr lang="en-US" sz="1600" dirty="0" smtClean="0"/>
              <a:t>Scott Gafvert, Development Specialist</a:t>
            </a:r>
          </a:p>
          <a:p>
            <a:r>
              <a:rPr lang="en-US" sz="1600" dirty="0" smtClean="0"/>
              <a:t>(513) 732-7910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7123" y="4724193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Development</a:t>
            </a:r>
          </a:p>
          <a:p>
            <a:r>
              <a:rPr lang="en-US" sz="1600" dirty="0" smtClean="0"/>
              <a:t>Desmond Maaytah, Administrator</a:t>
            </a:r>
          </a:p>
          <a:p>
            <a:r>
              <a:rPr lang="en-US" sz="1600" dirty="0" smtClean="0"/>
              <a:t>(513) 732-7907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122" y="5563714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Planning</a:t>
            </a:r>
          </a:p>
          <a:p>
            <a:r>
              <a:rPr lang="en-US" sz="1600" dirty="0" smtClean="0"/>
              <a:t>Taylor Corbett, Planner</a:t>
            </a:r>
          </a:p>
          <a:p>
            <a:r>
              <a:rPr lang="en-US" sz="1600" dirty="0" smtClean="0"/>
              <a:t>(513) 732-7904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121" y="6361015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GIS</a:t>
            </a:r>
          </a:p>
          <a:p>
            <a:r>
              <a:rPr lang="en-US" sz="1600" dirty="0" smtClean="0"/>
              <a:t>Kelly Perry, Administrator</a:t>
            </a:r>
          </a:p>
          <a:p>
            <a:r>
              <a:rPr lang="en-US" sz="1600" dirty="0" smtClean="0"/>
              <a:t>(513) 732-7309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123" y="3892311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Grants</a:t>
            </a:r>
          </a:p>
          <a:p>
            <a:r>
              <a:rPr lang="en-US" sz="1600" dirty="0" smtClean="0"/>
              <a:t>Kennedy Briggs, Coordinator</a:t>
            </a:r>
          </a:p>
          <a:p>
            <a:r>
              <a:rPr lang="en-US" sz="1600" dirty="0" smtClean="0"/>
              <a:t>(513) 732-7909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3044" y="3323234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Brown County Contact</a:t>
            </a:r>
          </a:p>
          <a:p>
            <a:r>
              <a:rPr lang="en-US" sz="1600" dirty="0" smtClean="0"/>
              <a:t>Kelly Cole, Development Director</a:t>
            </a:r>
          </a:p>
          <a:p>
            <a:r>
              <a:rPr lang="en-US" sz="1600" dirty="0" smtClean="0"/>
              <a:t>(937) 378-3536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3044" y="4556285"/>
            <a:ext cx="3918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Adams County Contact</a:t>
            </a:r>
          </a:p>
          <a:p>
            <a:r>
              <a:rPr lang="en-US" sz="1600" dirty="0" smtClean="0"/>
              <a:t>Holly Johnson, </a:t>
            </a:r>
            <a:r>
              <a:rPr lang="en-US" sz="1600" dirty="0" smtClean="0"/>
              <a:t>Development Director</a:t>
            </a:r>
          </a:p>
          <a:p>
            <a:r>
              <a:rPr lang="en-US" sz="1600" dirty="0" smtClean="0"/>
              <a:t>(937) 544-5151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3044" y="5743279"/>
            <a:ext cx="5030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Scioto County Contact</a:t>
            </a:r>
          </a:p>
          <a:p>
            <a:r>
              <a:rPr lang="en-US" sz="1600" dirty="0" smtClean="0"/>
              <a:t>Tracy Shearer, Portsmouth Development Director</a:t>
            </a:r>
          </a:p>
          <a:p>
            <a:r>
              <a:rPr lang="en-US" sz="1600" dirty="0" smtClean="0"/>
              <a:t>(740) 354-5673</a:t>
            </a:r>
          </a:p>
        </p:txBody>
      </p:sp>
    </p:spTree>
    <p:extLst>
      <p:ext uri="{BB962C8B-B14F-4D97-AF65-F5344CB8AC3E}">
        <p14:creationId xmlns:p14="http://schemas.microsoft.com/office/powerpoint/2010/main" val="33998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53" y="990131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Quick Review of activities to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236" y="1624078"/>
            <a:ext cx="927597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September 14, 2022 </a:t>
            </a:r>
            <a:r>
              <a:rPr lang="en-US" dirty="0" smtClean="0"/>
              <a:t>– Senator Johnson hosts symposium in Brown County urging counties in senate district to work together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Fall 2022 </a:t>
            </a:r>
            <a:r>
              <a:rPr lang="en-US" dirty="0" smtClean="0"/>
              <a:t>– Counties of Clermont, Brown, Adams and Scioto begin holding weekly meetings, including OVRDC, to discuss possible partnership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October 28, 2022 </a:t>
            </a:r>
            <a:r>
              <a:rPr lang="en-US" dirty="0" smtClean="0"/>
              <a:t>– Clermont County invites local governments, nonprofits and school districts to informational meeting for Appalachian grant – participants begin to submit projects for consideration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November 2022 </a:t>
            </a:r>
            <a:r>
              <a:rPr lang="en-US" dirty="0" smtClean="0"/>
              <a:t>– Clermont, Brown, Adams and Scioto counties (CBAS) agree to work together and allow the Clermont County Port Authority to act as lead entity for application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December 2, 2022 </a:t>
            </a:r>
            <a:r>
              <a:rPr lang="en-US" dirty="0" smtClean="0"/>
              <a:t>– Port Authority deadline for community projects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December 9, 2022 </a:t>
            </a:r>
            <a:r>
              <a:rPr lang="en-US" dirty="0" smtClean="0"/>
              <a:t>– Clermont County Port Authority submits Technical Assistance Grant Application to Ohio Department of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December 16, 2022 </a:t>
            </a:r>
            <a:r>
              <a:rPr lang="en-US" dirty="0" smtClean="0"/>
              <a:t>– Clermont County holds community stakeholder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February 27, 2023 </a:t>
            </a:r>
            <a:r>
              <a:rPr lang="en-US" dirty="0" smtClean="0"/>
              <a:t>– Ohio Controlling Board approves 20 “Procured Planner” firms to assist with community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March 17, 2023 </a:t>
            </a:r>
            <a:r>
              <a:rPr lang="en-US" dirty="0" smtClean="0"/>
              <a:t>– Clermont County holds second stakeholder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March 20, 2023 </a:t>
            </a:r>
            <a:r>
              <a:rPr lang="en-US" dirty="0" smtClean="0"/>
              <a:t>– Ohio Controlling Board to approve technical assistance grant applications and Round 1 programs to be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Spring-Summer 2023 </a:t>
            </a:r>
            <a:r>
              <a:rPr lang="en-US" dirty="0" smtClean="0"/>
              <a:t>– Communities to begin planning projects and coordinate with respective county and CBAS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4225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37" y="960947"/>
            <a:ext cx="96790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County role as program advances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212" y="1557753"/>
            <a:ext cx="9275975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4 counties in CBAS are equal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Clermont County Port Authority is the administrative contact and servant-leader, but local control of projects remains with component counties and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Local communities and individual project applicants should apply directly to Ohio Department of Development (ODOD) for procured planners for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Individual project </a:t>
            </a:r>
            <a:r>
              <a:rPr lang="en-US" sz="2800" dirty="0" err="1" smtClean="0"/>
              <a:t>expecttions</a:t>
            </a:r>
            <a:r>
              <a:rPr lang="en-US" sz="28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Update </a:t>
            </a:r>
            <a:r>
              <a:rPr lang="en-US" sz="2800" dirty="0" err="1" smtClean="0"/>
              <a:t>dropbox</a:t>
            </a:r>
            <a:r>
              <a:rPr lang="en-US" sz="2800" dirty="0" smtClean="0"/>
              <a:t> project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Stay in contact with your respective county on progress of your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CBAS will work during summer and fall 2023 to match individual projects together throughout region in themes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37794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53" y="990131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OVRDC - Program Rules and Requirements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CURRENT STATUS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212" y="1628431"/>
            <a:ext cx="927597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Program rules as we know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Requirements as we see it to have a viable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What is needed in letters of support?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Update on known timelines and general expectations from OVRDC and ODOD</a:t>
            </a:r>
          </a:p>
        </p:txBody>
      </p:sp>
    </p:spTree>
    <p:extLst>
      <p:ext uri="{BB962C8B-B14F-4D97-AF65-F5344CB8AC3E}">
        <p14:creationId xmlns:p14="http://schemas.microsoft.com/office/powerpoint/2010/main" val="40751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227652"/>
            <a:ext cx="10058400" cy="544748"/>
            <a:chOff x="0" y="7227652"/>
            <a:chExt cx="10058400" cy="544748"/>
          </a:xfrm>
        </p:grpSpPr>
        <p:sp>
          <p:nvSpPr>
            <p:cNvPr id="5" name="Rectangle 4"/>
            <p:cNvSpPr/>
            <p:nvPr/>
          </p:nvSpPr>
          <p:spPr>
            <a:xfrm>
              <a:off x="0" y="7237379"/>
              <a:ext cx="10058400" cy="535021"/>
            </a:xfrm>
            <a:prstGeom prst="rect">
              <a:avLst/>
            </a:prstGeom>
            <a:solidFill>
              <a:srgbClr val="1F8A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27652"/>
              <a:ext cx="10058400" cy="272374"/>
            </a:xfrm>
            <a:prstGeom prst="rect">
              <a:avLst/>
            </a:prstGeom>
            <a:solidFill>
              <a:srgbClr val="5DAD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1217" y="116246"/>
            <a:ext cx="673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397D6"/>
                </a:solidFill>
                <a:ea typeface="Cambria" panose="02040503050406030204" pitchFamily="18" charset="0"/>
              </a:rPr>
              <a:t>Community + Economic Development</a:t>
            </a:r>
            <a:endParaRPr lang="en-US" sz="2800" dirty="0">
              <a:solidFill>
                <a:srgbClr val="0397D6"/>
              </a:solidFill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53" y="990131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Tying Your Project to ARPA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" y="155576"/>
            <a:ext cx="2132245" cy="859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5616" y="514043"/>
            <a:ext cx="785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5DAD3E"/>
                </a:solidFill>
                <a:ea typeface="Cambria" panose="02040503050406030204" pitchFamily="18" charset="0"/>
              </a:rPr>
              <a:t>CURRENT STATUS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212" y="1628431"/>
            <a:ext cx="9275975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Funds in HB377 program are ARPA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As such, all projects must tie-in to ARPA related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Acceptable uses(examples – not a complete list</a:t>
            </a:r>
            <a:r>
              <a:rPr lang="en-US" sz="1600" b="1" dirty="0" smtClean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Unacceptable uses of ARPA funds (examples – not a complete list):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ARPA rules should also be followed for program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Resources on how to tie your project into ARPA and procedures to follow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3"/>
              </a:rPr>
              <a:t>https://</a:t>
            </a:r>
            <a:r>
              <a:rPr lang="en-US" sz="1600" u="sng" dirty="0" smtClean="0">
                <a:hlinkClick r:id="rId3"/>
              </a:rPr>
              <a:t>home.treasury.gov/policy-issues/coronavirus/assistance-for-state-local-and-tribal-governments/state-and-local-fiscal-recovery-funds/recipient-compliance-and-reporting-responsibilities</a:t>
            </a:r>
            <a:endParaRPr lang="en-US" sz="1600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4"/>
              </a:rPr>
              <a:t>https://</a:t>
            </a:r>
            <a:r>
              <a:rPr lang="en-US" sz="1600" u="sng" dirty="0" smtClean="0">
                <a:hlinkClick r:id="rId4"/>
              </a:rPr>
              <a:t>www.youtube.com/watch?v=rwcwxguVR0I</a:t>
            </a:r>
            <a:endParaRPr lang="en-US" sz="1600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5"/>
              </a:rPr>
              <a:t>https://</a:t>
            </a:r>
            <a:r>
              <a:rPr lang="en-US" sz="1600" u="sng" dirty="0" smtClean="0">
                <a:hlinkClick r:id="rId5"/>
              </a:rPr>
              <a:t>www.youtube.com/watch?v=iAkuooY_7Zs</a:t>
            </a:r>
            <a:endParaRPr lang="en-US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6063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397D6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0397D6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b="1" dirty="0">
                <a:solidFill>
                  <a:srgbClr val="0397D6"/>
                </a:solidFill>
              </a:rPr>
              <a:t/>
            </a:r>
            <a:br>
              <a:rPr lang="en-US" sz="3600" b="1" dirty="0">
                <a:solidFill>
                  <a:srgbClr val="0397D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993929"/>
            <a:ext cx="8675370" cy="6089904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400" b="1" dirty="0" smtClean="0"/>
              <a:t>The $500 million dollars </a:t>
            </a:r>
            <a:r>
              <a:rPr lang="en-US" sz="2400" b="1" dirty="0"/>
              <a:t>in HB377 program are </a:t>
            </a:r>
            <a:r>
              <a:rPr lang="en-US" sz="2400" b="1" dirty="0" smtClean="0"/>
              <a:t>directly from ARPA </a:t>
            </a:r>
            <a:r>
              <a:rPr lang="en-US" sz="2400" b="1" dirty="0"/>
              <a:t>funds</a:t>
            </a:r>
          </a:p>
          <a:p>
            <a:pPr marL="285750" indent="-285750"/>
            <a:r>
              <a:rPr lang="en-US" sz="2400" b="1" dirty="0"/>
              <a:t>As such, all projects must tie-in to ARPA related </a:t>
            </a:r>
            <a:r>
              <a:rPr lang="en-US" sz="2400" b="1" dirty="0" smtClean="0"/>
              <a:t>uses</a:t>
            </a:r>
          </a:p>
          <a:p>
            <a:pPr marL="285750" indent="-285750"/>
            <a:endParaRPr lang="en-US" sz="2400" b="1" dirty="0"/>
          </a:p>
          <a:p>
            <a:pPr marL="0" indent="0" algn="ctr" defTabSz="914400">
              <a:buNone/>
            </a:pPr>
            <a:endParaRPr lang="en-US" sz="4000" b="1" dirty="0">
              <a:solidFill>
                <a:srgbClr val="0397D6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457200" lvl="0" indent="-457200" defTabSz="914400" eaLnBrk="0" fontAlgn="base" hangingPunct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urgent COVID-19 response efforts to continue to decrease spread of the virus and bring the pandemic under control</a:t>
            </a:r>
          </a:p>
          <a:p>
            <a:pPr marL="457200" lvl="0" indent="-457200" defTabSz="914400" eaLnBrk="0" fontAlgn="base" hangingPunct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lost public sector revenue to strengthen support for vital public services and help retain jobs</a:t>
            </a:r>
          </a:p>
          <a:p>
            <a:pPr marL="457200" lvl="0" indent="-457200" defTabSz="914400" eaLnBrk="0" fontAlgn="base" hangingPunct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immediate economic stabilization for households and businesses</a:t>
            </a:r>
          </a:p>
          <a:p>
            <a:pPr marL="457200" lvl="0" indent="-457200" defTabSz="914400" eaLnBrk="0" fontAlgn="base" hangingPunct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systemic public health and economic challenges that have contributed to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unequal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the pandemic</a:t>
            </a:r>
          </a:p>
          <a:p>
            <a:pPr marL="37719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29" y="286043"/>
            <a:ext cx="9275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97D6"/>
                </a:solidFill>
              </a:rPr>
              <a:t>Tying Your Project to ARPA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7187" y="2246516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ARPA Funding Objectives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ARPA </a:t>
            </a:r>
            <a:r>
              <a:rPr lang="en-US" sz="3600" b="1" dirty="0">
                <a:solidFill>
                  <a:srgbClr val="0397D6"/>
                </a:solidFill>
                <a:latin typeface="Calibri" panose="020F0502020204030204"/>
              </a:rPr>
              <a:t>Eligible </a:t>
            </a:r>
            <a:r>
              <a:rPr lang="en-US" sz="3600" b="1" dirty="0" smtClean="0">
                <a:solidFill>
                  <a:srgbClr val="0397D6"/>
                </a:solidFill>
                <a:latin typeface="Calibri" panose="020F0502020204030204"/>
              </a:rPr>
              <a:t>Spending Categories</a:t>
            </a:r>
            <a:endParaRPr lang="en-US" sz="3600" b="1" dirty="0">
              <a:solidFill>
                <a:srgbClr val="0397D6"/>
              </a:solidFill>
              <a:latin typeface="Calibri" panose="020F050202020403020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1" y="1916114"/>
            <a:ext cx="10039939" cy="369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08077-9D65-4228-9062-7A2516FABA98}"/>
              </a:ext>
            </a:extLst>
          </p:cNvPr>
          <p:cNvSpPr txBox="1"/>
          <p:nvPr/>
        </p:nvSpPr>
        <p:spPr>
          <a:xfrm>
            <a:off x="179832" y="6220043"/>
            <a:ext cx="9439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Department of Treasury </a:t>
            </a:r>
            <a:r>
              <a:rPr lang="en-US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Coronovirus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 and Local Fiscal Recovery Funds Quick Reference Guide, available at: 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https://home.treasury.gov/system/files/136/SLFRP-Quick-Reference-Guide-FINAL-508a.pdf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78545</TotalTime>
  <Words>3232</Words>
  <Application>Microsoft Office PowerPoint</Application>
  <PresentationFormat>Custom</PresentationFormat>
  <Paragraphs>402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ARPA Eligible Spending Categories</vt:lpstr>
      <vt:lpstr>Expenditure Category  - Public Health</vt:lpstr>
      <vt:lpstr>Expenditure Category  - Public Health</vt:lpstr>
      <vt:lpstr>Expenditure Category  - Address Negative Economic Impacts</vt:lpstr>
      <vt:lpstr>Expenditure Category  - Premium Pay for Essential Workers</vt:lpstr>
      <vt:lpstr>Expenditure Category  - Public Health</vt:lpstr>
      <vt:lpstr>Expenditure Category  - Public Health</vt:lpstr>
      <vt:lpstr>Expenditure Category  - Water, Sewer, and Broadband Infrastructure</vt:lpstr>
      <vt:lpstr>Expenditure Category  - Revenue Loss/ Government Services</vt:lpstr>
      <vt:lpstr>Expenditure Category  - Revenue Loss/ Government Services</vt:lpstr>
      <vt:lpstr>Examples of ARPA Tieback: (Should be part of a larger transformational project)</vt:lpstr>
      <vt:lpstr>Qualified Census Tracts/ Equity Focused Services</vt:lpstr>
      <vt:lpstr>ARPA- Additional Resources</vt:lpstr>
      <vt:lpstr>  Procured Planners and Technical Assistance Dollars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Clermont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McNamara, Michael</dc:creator>
  <cp:lastModifiedBy>Partin, Sara</cp:lastModifiedBy>
  <cp:revision>211</cp:revision>
  <cp:lastPrinted>2023-03-17T12:52:21Z</cp:lastPrinted>
  <dcterms:created xsi:type="dcterms:W3CDTF">2021-08-23T12:17:34Z</dcterms:created>
  <dcterms:modified xsi:type="dcterms:W3CDTF">2023-03-20T13:51:42Z</dcterms:modified>
</cp:coreProperties>
</file>